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53" r:id="rId7"/>
    <p:sldId id="1554" r:id="rId8"/>
    <p:sldId id="1555" r:id="rId9"/>
    <p:sldId id="1557" r:id="rId10"/>
    <p:sldId id="1558" r:id="rId11"/>
    <p:sldId id="1559"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4"/>
            <p14:sldId id="1555"/>
            <p14:sldId id="1557"/>
            <p14:sldId id="1558"/>
          </p14:sldIdLst>
        </p14:section>
        <p14:section name="Closing" id="{D4E3B1CF-DD2E-4D6E-961F-E6ECD190E64E}">
          <p14:sldIdLst>
            <p14:sldId id="1559"/>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601" autoAdjust="0"/>
  </p:normalViewPr>
  <p:slideViewPr>
    <p:cSldViewPr>
      <p:cViewPr varScale="1">
        <p:scale>
          <a:sx n="55" d="100"/>
          <a:sy n="55" d="100"/>
        </p:scale>
        <p:origin x="1488" y="7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_</a:t>
            </a:r>
            <a:r>
              <a:rPr lang="en-US" sz="900" b="1" i="0" kern="1200" dirty="0" err="1">
                <a:solidFill>
                  <a:schemeClr val="tx1"/>
                </a:solidFill>
                <a:effectLst/>
                <a:latin typeface="Segoe UI Light" pitchFamily="34" charset="0"/>
                <a:ea typeface="+mn-ea"/>
                <a:cs typeface="+mn-cs"/>
              </a:rPr>
              <a:t>getSharePointListData</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7270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_</a:t>
            </a:r>
            <a:r>
              <a:rPr lang="en-US" sz="900" b="1" i="0" kern="1200" dirty="0" err="1">
                <a:solidFill>
                  <a:schemeClr val="tx1"/>
                </a:solidFill>
                <a:effectLst/>
                <a:latin typeface="Segoe UI Light" pitchFamily="34" charset="0"/>
                <a:ea typeface="+mn-ea"/>
                <a:cs typeface="+mn-cs"/>
              </a:rPr>
              <a:t>getListData</a:t>
            </a:r>
            <a:r>
              <a:rPr lang="en-US" sz="900" b="0" i="0" kern="1200" dirty="0">
                <a:solidFill>
                  <a:schemeClr val="tx1"/>
                </a:solidFill>
                <a:effectLst/>
                <a:latin typeface="Segoe UI Light" pitchFamily="34" charset="0"/>
                <a:ea typeface="+mn-ea"/>
                <a:cs typeface="+mn-cs"/>
              </a:rPr>
              <a:t> method determines what environment the web part is running in. </a:t>
            </a:r>
            <a:r>
              <a:rPr lang="en-US" sz="900" b="0" i="0" kern="1200">
                <a:solidFill>
                  <a:schemeClr val="tx1"/>
                </a:solidFill>
                <a:effectLst/>
                <a:latin typeface="Segoe UI Light" pitchFamily="34" charset="0"/>
                <a:ea typeface="+mn-ea"/>
                <a:cs typeface="+mn-cs"/>
              </a:rPr>
              <a:t>It returns mock data when running in the local environment or it returns data from the SharePoint REST API when not running in the local environment.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668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007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Exercise 2: Using </a:t>
            </a:r>
            <a:r>
              <a:rPr lang="en-US" sz="900" b="1" i="0" kern="1200" dirty="0" err="1">
                <a:solidFill>
                  <a:schemeClr val="tx1"/>
                </a:solidFill>
                <a:effectLst/>
                <a:latin typeface="Segoe UI Light" pitchFamily="34" charset="0"/>
                <a:ea typeface="+mn-ea"/>
                <a:cs typeface="+mn-cs"/>
              </a:rPr>
              <a:t>HttpClient</a:t>
            </a:r>
            <a:r>
              <a:rPr lang="en-US" sz="900" b="1" i="0" kern="1200" dirty="0">
                <a:solidFill>
                  <a:schemeClr val="tx1"/>
                </a:solidFill>
                <a:effectLst/>
                <a:latin typeface="Segoe UI Light" pitchFamily="34" charset="0"/>
                <a:ea typeface="+mn-ea"/>
                <a:cs typeface="+mn-cs"/>
              </a:rPr>
              <a:t> to talk to SharePoint</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0976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Using </a:t>
            </a:r>
            <a:r>
              <a:rPr lang="en-US" dirty="0" err="1"/>
              <a:t>HttpClient</a:t>
            </a:r>
            <a:r>
              <a:rPr lang="en-US" dirty="0"/>
              <a:t> to talk to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talk to SharePoint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Co-existing with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Important patterns to follow</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Create a data model for the data</a:t>
            </a:r>
          </a:p>
          <a:p>
            <a:pPr lvl="1"/>
            <a:r>
              <a:rPr lang="en-US" dirty="0"/>
              <a:t>Reuse the same data model created for mock data</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talk to SharePoint</a:t>
            </a:r>
          </a:p>
        </p:txBody>
      </p:sp>
      <p:pic>
        <p:nvPicPr>
          <p:cNvPr id="4" name="Picture 3"/>
          <p:cNvPicPr>
            <a:picLocks noChangeAspect="1"/>
          </p:cNvPicPr>
          <p:nvPr/>
        </p:nvPicPr>
        <p:blipFill>
          <a:blip r:embed="rId2"/>
          <a:stretch>
            <a:fillRect/>
          </a:stretch>
        </p:blipFill>
        <p:spPr>
          <a:xfrm>
            <a:off x="745629" y="2507627"/>
            <a:ext cx="2870348" cy="2933851"/>
          </a:xfrm>
          <a:prstGeom prst="rect">
            <a:avLst/>
          </a:prstGeom>
        </p:spPr>
      </p:pic>
      <p:sp>
        <p:nvSpPr>
          <p:cNvPr id="5" name="TextBox 4"/>
          <p:cNvSpPr txBox="1"/>
          <p:nvPr/>
        </p:nvSpPr>
        <p:spPr>
          <a:xfrm>
            <a:off x="4086968" y="2526651"/>
            <a:ext cx="6873636" cy="1772793"/>
          </a:xfrm>
          <a:prstGeom prst="rect">
            <a:avLst/>
          </a:prstGeom>
          <a:noFill/>
        </p:spPr>
        <p:txBody>
          <a:bodyPr wrap="square" lIns="182880" tIns="146304" rIns="182880" bIns="146304" rtlCol="0">
            <a:spAutoFit/>
          </a:bodyPr>
          <a:lstStyle/>
          <a:p>
            <a:r>
              <a:rPr lang="en-US" sz="2400" dirty="0">
                <a:solidFill>
                  <a:srgbClr val="0000FF"/>
                </a:solidFill>
                <a:latin typeface="Consolas" panose="020B0609020204030204" pitchFamily="49" charset="0"/>
              </a:rPr>
              <a:t>export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ISPList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Title: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Id: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6535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3213187"/>
          </a:xfrm>
        </p:spPr>
        <p:txBody>
          <a:bodyPr/>
          <a:lstStyle/>
          <a:p>
            <a:r>
              <a:rPr lang="en-US" sz="2800" dirty="0"/>
              <a:t>Import the data model into the web part class</a:t>
            </a:r>
          </a:p>
          <a:p>
            <a:r>
              <a:rPr lang="en-US" sz="2800" dirty="0"/>
              <a:t>Create a method to return the mock data</a:t>
            </a:r>
          </a:p>
          <a:p>
            <a:r>
              <a:rPr lang="en-US" sz="2800" dirty="0"/>
              <a:t>Use the SharePoint context </a:t>
            </a:r>
            <a:r>
              <a:rPr lang="en-US" sz="2800" dirty="0" err="1"/>
              <a:t>httpClient</a:t>
            </a:r>
            <a:r>
              <a:rPr lang="en-US" sz="2800" dirty="0"/>
              <a:t> to call SharePoint REST APIs</a:t>
            </a:r>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talk to SharePoint</a:t>
            </a:r>
          </a:p>
        </p:txBody>
      </p:sp>
      <p:sp>
        <p:nvSpPr>
          <p:cNvPr id="5" name="TextBox 4"/>
          <p:cNvSpPr txBox="1"/>
          <p:nvPr/>
        </p:nvSpPr>
        <p:spPr>
          <a:xfrm>
            <a:off x="1169412" y="2819443"/>
            <a:ext cx="10297144" cy="3896451"/>
          </a:xfrm>
          <a:prstGeom prst="rect">
            <a:avLst/>
          </a:prstGeom>
          <a:noFill/>
        </p:spPr>
        <p:txBody>
          <a:bodyPr wrap="square" lIns="182880" tIns="146304" rIns="182880" bIns="146304" rtlCol="0">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ISPList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getSharePointListData</a:t>
            </a:r>
            <a:r>
              <a:rPr lang="en-US" dirty="0">
                <a:solidFill>
                  <a:srgbClr val="000000"/>
                </a:solidFill>
                <a:latin typeface="Consolas" panose="020B0609020204030204" pitchFamily="49" charset="0"/>
              </a:rPr>
              <a:t>(): Promise&lt;</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smtClean="0">
                <a:solidFill>
                  <a:srgbClr val="0000FF"/>
                </a:solidFill>
                <a:latin typeface="Consolas" panose="020B0609020204030204" pitchFamily="49" charset="0"/>
              </a:rPr>
              <a:t>this</a:t>
            </a:r>
            <a:r>
              <a:rPr lang="en-US" dirty="0" err="1" smtClean="0">
                <a:solidFill>
                  <a:srgbClr val="000000"/>
                </a:solidFill>
                <a:latin typeface="Consolas" panose="020B0609020204030204" pitchFamily="49" charset="0"/>
              </a:rPr>
              <a:t>.context</a:t>
            </a:r>
            <a:r>
              <a:rPr lang="en-US" dirty="0" smtClean="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spHttpClient.get</a:t>
            </a:r>
            <a:r>
              <a:rPr lang="en-US" dirty="0" smtClean="0">
                <a:solidFill>
                  <a:srgbClr val="000000"/>
                </a:solidFill>
                <a:latin typeface="Consolas" panose="020B0609020204030204" pitchFamily="49" charset="0"/>
              </a:rPr>
              <a:t>(</a:t>
            </a:r>
            <a:r>
              <a:rPr lang="en-US" dirty="0" err="1" smtClean="0">
                <a:solidFill>
                  <a:srgbClr val="0000FF"/>
                </a:solidFill>
                <a:latin typeface="Consolas" panose="020B0609020204030204" pitchFamily="49" charset="0"/>
              </a:rPr>
              <a:t>this</a:t>
            </a:r>
            <a:r>
              <a:rPr lang="en-US" dirty="0" err="1" smtClean="0">
                <a:solidFill>
                  <a:srgbClr val="000000"/>
                </a:solidFill>
                <a:latin typeface="Consolas" panose="020B0609020204030204" pitchFamily="49" charset="0"/>
              </a:rPr>
              <a:t>.context.pageContext.web.absoluteUrl</a:t>
            </a:r>
            <a:r>
              <a:rPr lang="en-US" dirty="0" smtClean="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api</a:t>
            </a:r>
            <a:r>
              <a:rPr lang="en-US" dirty="0">
                <a:solidFill>
                  <a:srgbClr val="A31515"/>
                </a:solidFill>
                <a:latin typeface="Consolas" panose="020B0609020204030204" pitchFamily="49" charset="0"/>
              </a:rPr>
              <a:t>/web/lists?$filter=Hidden </a:t>
            </a:r>
            <a:r>
              <a:rPr lang="en-US" dirty="0" err="1" smtClean="0">
                <a:solidFill>
                  <a:srgbClr val="A31515"/>
                </a:solidFill>
                <a:latin typeface="Consolas" panose="020B0609020204030204" pitchFamily="49" charset="0"/>
              </a:rPr>
              <a:t>eq</a:t>
            </a:r>
            <a:r>
              <a:rPr lang="en-US" dirty="0">
                <a:solidFill>
                  <a:srgbClr val="A31515"/>
                </a:solidFill>
                <a:latin typeface="Consolas" panose="020B0609020204030204" pitchFamily="49" charset="0"/>
              </a:rPr>
              <a:t> </a:t>
            </a:r>
            <a:r>
              <a:rPr lang="en-US" smtClean="0">
                <a:solidFill>
                  <a:srgbClr val="A31515"/>
                </a:solidFill>
                <a:latin typeface="Consolas" panose="020B0609020204030204" pitchFamily="49" charset="0"/>
              </a:rPr>
              <a:t>false`</a:t>
            </a:r>
            <a:r>
              <a:rPr lang="en-US" smtClean="0">
                <a:solidFill>
                  <a:schemeClr val="bg2">
                    <a:lumMod val="10000"/>
                  </a:schemeClr>
                </a:solidFill>
                <a:latin typeface="Consolas" panose="020B0609020204030204" pitchFamily="49" charset="0"/>
              </a:rPr>
              <a:t>,</a:t>
            </a:r>
            <a:r>
              <a:rPr lang="en-US" smtClean="0">
                <a:solidFill>
                  <a:srgbClr val="000000"/>
                </a:solidFill>
                <a:latin typeface="Consolas" panose="020B0609020204030204" pitchFamily="49" charset="0"/>
              </a:rPr>
              <a:t>SPHttpClientConfigurations.v1</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.then(response =&gt;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response.json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.then(</a:t>
            </a:r>
            <a:r>
              <a:rPr lang="en-US" dirty="0" err="1">
                <a:solidFill>
                  <a:srgbClr val="000000"/>
                </a:solidFill>
                <a:latin typeface="Consolas" panose="020B0609020204030204" pitchFamily="49" charset="0"/>
              </a:rPr>
              <a:t>json</a:t>
            </a:r>
            <a:r>
              <a:rPr lang="en-US" dirty="0">
                <a:solidFill>
                  <a:srgbClr val="000000"/>
                </a:solidFill>
                <a:latin typeface="Consolas" panose="020B0609020204030204" pitchFamily="49" charset="0"/>
              </a:rPr>
              <a:t> =&gt;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json.value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Promise&lt;</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[]&gt;;</a:t>
            </a:r>
          </a:p>
          <a:p>
            <a:r>
              <a:rPr lang="en-US" dirty="0">
                <a:solidFill>
                  <a:srgbClr val="000000"/>
                </a:solidFill>
                <a:latin typeface="Consolas" panose="020B0609020204030204" pitchFamily="49" charset="0"/>
              </a:rPr>
              <a:t>}</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3043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71501"/>
          </a:xfrm>
        </p:spPr>
        <p:txBody>
          <a:bodyPr/>
          <a:lstStyle/>
          <a:p>
            <a:r>
              <a:rPr lang="en-US" sz="2400" dirty="0"/>
              <a:t>Check the </a:t>
            </a:r>
            <a:r>
              <a:rPr lang="en-US" sz="2400" dirty="0" err="1"/>
              <a:t>EnvironmentType</a:t>
            </a:r>
            <a:r>
              <a:rPr lang="en-US" sz="2400" dirty="0"/>
              <a:t> to determine if the web part is running in the local environment</a:t>
            </a:r>
          </a:p>
          <a:p>
            <a:r>
              <a:rPr lang="en-US" sz="2400" dirty="0"/>
              <a:t>Invoke the method to return the mock data when running in the local environment</a:t>
            </a:r>
          </a:p>
          <a:p>
            <a:r>
              <a:rPr lang="en-US" sz="2400" dirty="0"/>
              <a:t>Invoke the method to call the SharePoint REST API when not running in the local environment</a:t>
            </a:r>
          </a:p>
          <a:p>
            <a:endParaRPr lang="en-US" dirty="0"/>
          </a:p>
        </p:txBody>
      </p:sp>
      <p:sp>
        <p:nvSpPr>
          <p:cNvPr id="3" name="Title 2"/>
          <p:cNvSpPr>
            <a:spLocks noGrp="1"/>
          </p:cNvSpPr>
          <p:nvPr>
            <p:ph type="title"/>
          </p:nvPr>
        </p:nvSpPr>
        <p:spPr/>
        <p:txBody>
          <a:bodyPr/>
          <a:lstStyle/>
          <a:p>
            <a:r>
              <a:rPr lang="en-US" dirty="0"/>
              <a:t>How to co-exist with mock data</a:t>
            </a:r>
          </a:p>
        </p:txBody>
      </p:sp>
      <p:sp>
        <p:nvSpPr>
          <p:cNvPr id="4" name="Rectangle 3"/>
          <p:cNvSpPr/>
          <p:nvPr/>
        </p:nvSpPr>
        <p:spPr>
          <a:xfrm>
            <a:off x="1573722" y="3497262"/>
            <a:ext cx="9289032" cy="2554545"/>
          </a:xfrm>
          <a:prstGeom prst="rect">
            <a:avLst/>
          </a:prstGeom>
        </p:spPr>
        <p:txBody>
          <a:bodyPr wrap="square">
            <a:spAutoFit/>
          </a:bodyPr>
          <a:lstStyle/>
          <a:p>
            <a:r>
              <a:rPr lang="en-US" sz="2000" dirty="0">
                <a:solidFill>
                  <a:srgbClr val="0000FF"/>
                </a:solidFill>
                <a:latin typeface="Consolas" panose="020B0609020204030204" pitchFamily="49" charset="0"/>
              </a:rPr>
              <a:t>private</a:t>
            </a:r>
            <a:r>
              <a:rPr lang="en-US" sz="2000" dirty="0">
                <a:solidFill>
                  <a:srgbClr val="000000"/>
                </a:solidFill>
                <a:latin typeface="Consolas" panose="020B0609020204030204" pitchFamily="49" charset="0"/>
              </a:rPr>
              <a:t> _</a:t>
            </a:r>
            <a:r>
              <a:rPr lang="en-US" sz="2000" dirty="0" err="1">
                <a:solidFill>
                  <a:srgbClr val="000000"/>
                </a:solidFill>
                <a:latin typeface="Consolas" panose="020B0609020204030204" pitchFamily="49" charset="0"/>
              </a:rPr>
              <a:t>getListData</a:t>
            </a:r>
            <a:r>
              <a:rPr lang="en-US" sz="2000" dirty="0">
                <a:solidFill>
                  <a:srgbClr val="000000"/>
                </a:solidFill>
                <a:latin typeface="Consolas" panose="020B0609020204030204" pitchFamily="49" charset="0"/>
              </a:rPr>
              <a:t>(): Promise&lt;</a:t>
            </a:r>
            <a:r>
              <a:rPr lang="en-US" sz="2000" dirty="0" err="1">
                <a:solidFill>
                  <a:srgbClr val="000000"/>
                </a:solidFill>
                <a:latin typeface="Consolas" panose="020B0609020204030204" pitchFamily="49" charset="0"/>
              </a:rPr>
              <a:t>ISPList</a:t>
            </a:r>
            <a:r>
              <a:rPr lang="en-US" sz="2000" dirty="0">
                <a:solidFill>
                  <a:srgbClr val="000000"/>
                </a:solidFill>
                <a:latin typeface="Consolas" panose="020B0609020204030204" pitchFamily="49" charset="0"/>
              </a:rPr>
              <a:t>[]&gt; {</a:t>
            </a:r>
          </a:p>
          <a:p>
            <a:r>
              <a:rPr lang="en-US" sz="2000" dirty="0">
                <a:solidFill>
                  <a:srgbClr val="000000"/>
                </a:solidFill>
                <a:latin typeface="Consolas" panose="020B0609020204030204" pitchFamily="49" charset="0"/>
              </a:rPr>
              <a:t>    </a:t>
            </a:r>
            <a:r>
              <a:rPr lang="en-US" sz="2000" dirty="0" smtClean="0">
                <a:solidFill>
                  <a:srgbClr val="0000FF"/>
                </a:solidFill>
                <a:latin typeface="Consolas" panose="020B0609020204030204" pitchFamily="49" charset="0"/>
              </a:rPr>
              <a:t>if</a:t>
            </a:r>
            <a:r>
              <a:rPr lang="en-US" sz="2000" dirty="0" smtClean="0">
                <a:solidFill>
                  <a:srgbClr val="000000"/>
                </a:solidFill>
                <a:latin typeface="Consolas" panose="020B0609020204030204" pitchFamily="49" charset="0"/>
              </a:rPr>
              <a:t>(</a:t>
            </a:r>
            <a:r>
              <a:rPr lang="en-US" sz="2000" dirty="0" err="1" smtClean="0">
                <a:solidFill>
                  <a:srgbClr val="000000"/>
                </a:solidFill>
                <a:latin typeface="Consolas" panose="020B0609020204030204" pitchFamily="49" charset="0"/>
              </a:rPr>
              <a:t>Environment.type</a:t>
            </a:r>
            <a:r>
              <a:rPr lang="en-US" sz="2000" smtClean="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EnvironmentType.Local</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getMockListData</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getSharePointListData</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7155006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Important patterns to follow</a:t>
            </a:r>
            <a:endParaRPr lang="fi-FI" dirty="0"/>
          </a:p>
        </p:txBody>
      </p:sp>
      <p:grpSp>
        <p:nvGrpSpPr>
          <p:cNvPr id="4" name="Group 3"/>
          <p:cNvGrpSpPr/>
          <p:nvPr/>
        </p:nvGrpSpPr>
        <p:grpSpPr>
          <a:xfrm>
            <a:off x="817342" y="3425254"/>
            <a:ext cx="3384375" cy="2756316"/>
            <a:chOff x="6017576" y="1174439"/>
            <a:chExt cx="5486400" cy="2757425"/>
          </a:xfrm>
        </p:grpSpPr>
        <p:sp>
          <p:nvSpPr>
            <p:cNvPr id="5" name="Rectangle 5"/>
            <p:cNvSpPr/>
            <p:nvPr/>
          </p:nvSpPr>
          <p:spPr bwMode="auto">
            <a:xfrm>
              <a:off x="6017576" y="1174439"/>
              <a:ext cx="5486400" cy="2757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React</a:t>
              </a:r>
            </a:p>
            <a:p>
              <a:pPr marL="285750" indent="-285750">
                <a:buFont typeface="Wingdings" panose="05000000000000000000" pitchFamily="2" charset="2"/>
                <a:buChar char="Ø"/>
              </a:pPr>
              <a:r>
                <a:rPr lang="en-US" sz="1400" dirty="0"/>
                <a:t>Use Office UI Fabric React components</a:t>
              </a:r>
            </a:p>
            <a:p>
              <a:pPr marL="285750" indent="-285750">
                <a:buFont typeface="Wingdings" panose="05000000000000000000" pitchFamily="2" charset="2"/>
                <a:buChar char="Ø"/>
              </a:pPr>
              <a:r>
                <a:rPr lang="en-US" sz="1400" dirty="0"/>
                <a:t>Use state to keep track of Web Part status and data</a:t>
              </a:r>
            </a:p>
            <a:p>
              <a:pPr marL="285750" indent="-285750">
                <a:buFont typeface="Wingdings" panose="05000000000000000000" pitchFamily="2" charset="2"/>
                <a:buChar char="Ø"/>
              </a:pPr>
              <a:r>
                <a:rPr lang="en-US" sz="1400" dirty="0"/>
                <a:t>Use the web part's </a:t>
              </a:r>
              <a:r>
                <a:rPr lang="en-US" sz="1400" dirty="0" err="1"/>
                <a:t>HttpClient</a:t>
              </a:r>
              <a:r>
                <a:rPr lang="en-US" sz="1400" dirty="0"/>
                <a:t> in a React component</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490044" y="3425254"/>
            <a:ext cx="3384375" cy="2756316"/>
            <a:chOff x="6017576" y="1174439"/>
            <a:chExt cx="5486400" cy="2757425"/>
          </a:xfrm>
        </p:grpSpPr>
        <p:sp>
          <p:nvSpPr>
            <p:cNvPr id="11" name="Rectangle 5"/>
            <p:cNvSpPr/>
            <p:nvPr/>
          </p:nvSpPr>
          <p:spPr bwMode="auto">
            <a:xfrm>
              <a:off x="6017576" y="1174439"/>
              <a:ext cx="5486400"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Angular</a:t>
              </a:r>
              <a:endParaRPr lang="en-US" sz="800" dirty="0">
                <a:gradFill>
                  <a:gsLst>
                    <a:gs pos="0">
                      <a:srgbClr val="FFFFFF"/>
                    </a:gs>
                    <a:gs pos="100000">
                      <a:srgbClr val="FFFFFF"/>
                    </a:gs>
                  </a:gsLst>
                  <a:lin ang="5400000" scaled="0"/>
                </a:gradFill>
                <a:ea typeface="Segoe UI" pitchFamily="34" charset="0"/>
                <a:cs typeface="Segoe UI" pitchFamily="34" charset="0"/>
              </a:endParaRPr>
            </a:p>
            <a:p>
              <a:pPr marL="285750" indent="-285750">
                <a:buFont typeface="Wingdings" panose="05000000000000000000" pitchFamily="2" charset="2"/>
                <a:buChar char="Ø"/>
              </a:pPr>
              <a:r>
                <a:rPr lang="en-US" sz="1400" dirty="0"/>
                <a:t>Load Angular and </a:t>
              </a:r>
              <a:r>
                <a:rPr lang="en-US" sz="1400" dirty="0" err="1"/>
                <a:t>ngOfficeUIFabric</a:t>
              </a:r>
              <a:r>
                <a:rPr lang="en-US" sz="1400" dirty="0"/>
                <a:t> from CDN</a:t>
              </a:r>
            </a:p>
            <a:p>
              <a:pPr marL="285750" indent="-285750">
                <a:buFont typeface="Wingdings" panose="05000000000000000000" pitchFamily="2" charset="2"/>
                <a:buChar char="Ø"/>
              </a:pPr>
              <a:r>
                <a:rPr lang="en-US" sz="1400" dirty="0"/>
                <a:t>Use conditional rendering for one-time web part setup</a:t>
              </a:r>
            </a:p>
            <a:p>
              <a:pPr marL="285750" indent="-285750">
                <a:buFont typeface="Wingdings" panose="05000000000000000000" pitchFamily="2" charset="2"/>
                <a:buChar char="Ø"/>
              </a:pPr>
              <a:r>
                <a:rPr lang="en-US" sz="1400" dirty="0"/>
                <a:t>Pass </a:t>
              </a:r>
              <a:r>
                <a:rPr lang="en-US" sz="1400"/>
                <a:t>web </a:t>
              </a:r>
              <a:r>
                <a:rPr lang="en-US" sz="1400" dirty="0"/>
                <a:t>p</a:t>
              </a:r>
              <a:r>
                <a:rPr lang="en-US" sz="1400"/>
                <a:t>art </a:t>
              </a:r>
              <a:r>
                <a:rPr lang="en-US" sz="1400" dirty="0"/>
                <a:t>configuration to Angular and react to configuration changes in the Angular application</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165090" y="3429658"/>
            <a:ext cx="3384375" cy="2756316"/>
            <a:chOff x="6017576" y="1174439"/>
            <a:chExt cx="5486400" cy="2757425"/>
          </a:xfrm>
        </p:grpSpPr>
        <p:sp>
          <p:nvSpPr>
            <p:cNvPr id="14" name="Rectangle 5"/>
            <p:cNvSpPr/>
            <p:nvPr/>
          </p:nvSpPr>
          <p:spPr bwMode="auto">
            <a:xfrm>
              <a:off x="6017576" y="1174439"/>
              <a:ext cx="5486400"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SP PnP JS Library</a:t>
              </a:r>
            </a:p>
            <a:p>
              <a:pPr marL="285750" indent="-285750">
                <a:buFont typeface="Wingdings" panose="05000000000000000000" pitchFamily="2" charset="2"/>
                <a:buChar char="Ø"/>
              </a:pPr>
              <a:r>
                <a:rPr lang="en-US" sz="1400" dirty="0"/>
                <a:t>Use the SP PnP JS library with SharePoint Framework Client-Side web parts</a:t>
              </a:r>
            </a:p>
            <a:p>
              <a:pPr marL="285750" indent="-285750">
                <a:buFont typeface="Wingdings" panose="05000000000000000000" pitchFamily="2" charset="2"/>
                <a:buChar char="Ø"/>
              </a:pPr>
              <a:r>
                <a:rPr lang="en-US" sz="1400" dirty="0"/>
                <a:t>Configure global request headers and override them for specific requests, as needed</a:t>
              </a:r>
            </a:p>
            <a:p>
              <a:pPr marL="285750" indent="-285750">
                <a:buFont typeface="Wingdings" panose="05000000000000000000" pitchFamily="2" charset="2"/>
                <a:buChar char="Ø"/>
              </a:pPr>
              <a:r>
                <a:rPr lang="en-US" sz="1400" dirty="0"/>
                <a:t>Sort and select the top n items from a list with the fluent API</a:t>
              </a:r>
            </a:p>
            <a:p>
              <a:pPr defTabSz="932037"/>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817342" y="1184386"/>
            <a:ext cx="10732123" cy="2030673"/>
            <a:chOff x="6017576" y="1174439"/>
            <a:chExt cx="17397812" cy="2757425"/>
          </a:xfrm>
        </p:grpSpPr>
        <p:sp>
          <p:nvSpPr>
            <p:cNvPr id="17" name="Rectangle 5"/>
            <p:cNvSpPr/>
            <p:nvPr/>
          </p:nvSpPr>
          <p:spPr bwMode="auto">
            <a:xfrm>
              <a:off x="6017576" y="1174439"/>
              <a:ext cx="17397812"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0" rIns="34280" bIns="34280" rtlCol="0" anchor="ctr" anchorCtr="0"/>
            <a:lstStyle/>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Use </a:t>
              </a:r>
              <a:r>
                <a:rPr lang="en-US" sz="1900" dirty="0" err="1">
                  <a:gradFill>
                    <a:gsLst>
                      <a:gs pos="0">
                        <a:srgbClr val="FFFFFF"/>
                      </a:gs>
                      <a:gs pos="100000">
                        <a:srgbClr val="FFFFFF"/>
                      </a:gs>
                    </a:gsLst>
                    <a:lin ang="5400000" scaled="0"/>
                  </a:gradFill>
                  <a:ea typeface="Segoe UI" pitchFamily="34" charset="0"/>
                  <a:cs typeface="Segoe UI" pitchFamily="34" charset="0"/>
                </a:rPr>
                <a:t>ETags</a:t>
              </a:r>
              <a:r>
                <a:rPr lang="en-US" sz="1900" dirty="0">
                  <a:gradFill>
                    <a:gsLst>
                      <a:gs pos="0">
                        <a:srgbClr val="FFFFFF"/>
                      </a:gs>
                      <a:gs pos="100000">
                        <a:srgbClr val="FFFFFF"/>
                      </a:gs>
                    </a:gsLst>
                    <a:lin ang="5400000" scaled="0"/>
                  </a:gradFill>
                  <a:ea typeface="Segoe UI" pitchFamily="34" charset="0"/>
                  <a:cs typeface="Segoe UI" pitchFamily="34" charset="0"/>
                </a:rPr>
                <a:t> to ensure data integrity when updating and deleting items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Chain promises when performing multiple asynchronous operations as part of one use case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Break a chain of promises in case of an error and handling it gracefully</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Retrieve the List Item Entity Type to model items in REST requests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Optimize REST responses for performance</a:t>
              </a:r>
            </a:p>
          </p:txBody>
        </p:sp>
        <p:sp>
          <p:nvSpPr>
            <p:cNvPr id="18" name="Rectangle 6"/>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9608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Using </a:t>
            </a:r>
            <a:r>
              <a:rPr lang="en-US" dirty="0" err="1"/>
              <a:t>HttpClient</a:t>
            </a:r>
            <a:r>
              <a:rPr lang="en-US" dirty="0"/>
              <a:t> to talk to SharePoint</a:t>
            </a:r>
            <a:endParaRPr lang="fi-FI" dirty="0"/>
          </a:p>
        </p:txBody>
      </p:sp>
    </p:spTree>
    <p:extLst>
      <p:ext uri="{BB962C8B-B14F-4D97-AF65-F5344CB8AC3E}">
        <p14:creationId xmlns:p14="http://schemas.microsoft.com/office/powerpoint/2010/main" val="3054297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talk to SharePoint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Co-existing with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Important patterns to follow</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8791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8b796c41-22f8-4e5f-a4f6-26e92db7f69d"/>
    <ds:schemaRef ds:uri="http://schemas.microsoft.com/office/infopath/2007/PartnerControls"/>
    <ds:schemaRef ds:uri="http://schemas.microsoft.com/office/2006/documentManagement/types"/>
    <ds:schemaRef ds:uri="http://www.w3.org/XML/1998/namespace"/>
    <ds:schemaRef ds:uri="http://purl.org/dc/terms/"/>
    <ds:schemaRef ds:uri="http://schemas.microsoft.com/office/2006/metadata/properti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148</TotalTime>
  <Words>794</Words>
  <Application>Microsoft Office PowerPoint</Application>
  <PresentationFormat>Custom</PresentationFormat>
  <Paragraphs>139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How to talk to SharePoint</vt:lpstr>
      <vt:lpstr>How to talk to SharePoint</vt:lpstr>
      <vt:lpstr>How to co-exist with mock data</vt:lpstr>
      <vt:lpstr>Important patterns to follow</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HttpClient to talk to SharePoint</dc:title>
  <dc:subject>&lt;Speech title here&gt;</dc:subject>
  <dc:creator>Vesa Juvonen;Todd Baginski</dc:creator>
  <cp:keywords>SharePoint, PnP</cp:keywords>
  <dc:description>Template: _x000d_
Formatting: _x000d_
Audience Type:</dc:description>
  <cp:lastModifiedBy>Todd Baginski</cp:lastModifiedBy>
  <cp:revision>36</cp:revision>
  <dcterms:created xsi:type="dcterms:W3CDTF">2016-10-24T10:18:28Z</dcterms:created>
  <dcterms:modified xsi:type="dcterms:W3CDTF">2017-01-19T06:53:11Z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